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6"/>
  </p:notesMasterIdLst>
  <p:sldIdLst>
    <p:sldId id="256" r:id="rId2"/>
    <p:sldId id="258" r:id="rId3"/>
    <p:sldId id="261" r:id="rId4"/>
    <p:sldId id="271" r:id="rId5"/>
    <p:sldId id="277" r:id="rId6"/>
    <p:sldId id="279" r:id="rId7"/>
    <p:sldId id="278" r:id="rId8"/>
    <p:sldId id="287" r:id="rId9"/>
    <p:sldId id="286" r:id="rId10"/>
    <p:sldId id="285" r:id="rId11"/>
    <p:sldId id="288" r:id="rId12"/>
    <p:sldId id="280" r:id="rId13"/>
    <p:sldId id="281" r:id="rId14"/>
    <p:sldId id="28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3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89"/>
    <p:restoredTop sz="83915"/>
  </p:normalViewPr>
  <p:slideViewPr>
    <p:cSldViewPr snapToGrid="0" snapToObjects="1">
      <p:cViewPr>
        <p:scale>
          <a:sx n="110" d="100"/>
          <a:sy n="110" d="100"/>
        </p:scale>
        <p:origin x="584" y="152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CE445-5677-5144-955B-81E676E0142C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F73DB-D339-FF46-A1E4-7BAC97483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9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[background]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17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Gini coefficient is generally a measure of economic inequality, but here we can use it to represent number of copies or prestige:  we see that the higher the Gini value, the more disproportionately prestige is distributed in a population.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“Council of Elders” in the 2</a:t>
            </a:r>
            <a:r>
              <a:rPr lang="en-US" baseline="30000" dirty="0"/>
              <a:t>nd</a:t>
            </a:r>
            <a:r>
              <a:rPr lang="en-US" dirty="0"/>
              <a:t>/3</a:t>
            </a:r>
            <a:r>
              <a:rPr lang="en-US" baseline="30000" dirty="0"/>
              <a:t>rd</a:t>
            </a:r>
            <a:r>
              <a:rPr lang="en-US" dirty="0"/>
              <a:t> column</a:t>
            </a:r>
          </a:p>
          <a:p>
            <a:r>
              <a:rPr lang="en-US" dirty="0"/>
              <a:t>“Big Man” </a:t>
            </a:r>
            <a:r>
              <a:rPr lang="en-US" dirty="0" err="1"/>
              <a:t>Socieities</a:t>
            </a:r>
            <a:r>
              <a:rPr lang="en-US" dirty="0"/>
              <a:t>” in the last 2 columns, w single individuals carrying most of the prestige (capital)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45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prestige allow innovations to spread?</a:t>
            </a:r>
          </a:p>
          <a:p>
            <a:endParaRPr lang="en-US" dirty="0"/>
          </a:p>
          <a:p>
            <a:r>
              <a:rPr lang="en-US" dirty="0" err="1"/>
              <a:t>Innovatons</a:t>
            </a:r>
            <a:r>
              <a:rPr lang="en-US" dirty="0"/>
              <a:t> will be spread by prestigious people who innovate, or prestigious </a:t>
            </a:r>
            <a:r>
              <a:rPr lang="en-US" dirty="0" err="1"/>
              <a:t>ppl</a:t>
            </a:r>
            <a:r>
              <a:rPr lang="en-US" dirty="0"/>
              <a:t> who pick up the innovations.</a:t>
            </a:r>
          </a:p>
          <a:p>
            <a:endParaRPr lang="en-US" dirty="0"/>
          </a:p>
          <a:p>
            <a:r>
              <a:rPr lang="en-US" dirty="0"/>
              <a:t>Look at belief history to find out how many </a:t>
            </a:r>
            <a:r>
              <a:rPr lang="en-US" dirty="0" err="1"/>
              <a:t>ppl</a:t>
            </a:r>
            <a:r>
              <a:rPr lang="en-US" dirty="0"/>
              <a:t> believed in the belief innovated by what kind of person.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8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most important questions with regards to cultural transmission 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Who do people decide to copy?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Prestige-biased transmission has bee less studied.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idea that people are prone to copying people of high social status (and this is a status which is conferred to them by the group)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copy people of high social status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Characterized by some of the following (Henrich)</a:t>
            </a:r>
          </a:p>
          <a:p>
            <a:endParaRPr lang="en-US" dirty="0"/>
          </a:p>
          <a:p>
            <a:r>
              <a:rPr lang="en-US" dirty="0"/>
              <a:t>Contrasted to another type of human status:  Dominance (which we also observe in other animals)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Arial" charset="0"/>
                <a:ea typeface="Arial" charset="0"/>
                <a:cs typeface="Arial" charset="0"/>
                <a:sym typeface="Wingdings" pitchFamily="2" charset="2"/>
              </a:rPr>
              <a:t> Influence thru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Coercion and threat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>
                <a:latin typeface="Arial" charset="0"/>
                <a:ea typeface="Arial" charset="0"/>
                <a:cs typeface="Arial" charset="0"/>
                <a:sym typeface="Wingdings" pitchFamily="2" charset="2"/>
              </a:rPr>
              <a:t>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No preferential copying/mimicry, except to appease dominant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  <a:sym typeface="Wingdings" pitchFamily="2" charset="2"/>
              </a:rPr>
              <a:t>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Expansive body displays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Aggressive, egocentric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Prestige seems uniquely human.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Conformist transmission has been widely studied,  </a:t>
            </a:r>
          </a:p>
          <a:p>
            <a:endParaRPr lang="en-US" dirty="0"/>
          </a:p>
          <a:p>
            <a:r>
              <a:rPr lang="en-US" dirty="0"/>
              <a:t>And theoretical models suggest that conformist trans can produce and stabilize between-group diff.</a:t>
            </a:r>
          </a:p>
          <a:p>
            <a:endParaRPr lang="en-US" dirty="0"/>
          </a:p>
          <a:p>
            <a:r>
              <a:rPr lang="en-US" dirty="0"/>
              <a:t>However, it poses a problem for innovations; they won’t be copied if they are unpopular.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1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has been a lack of theory about effect of prestige on cult transmission, so Tom M &amp; I decided to create an agent-based model to address 2 important questions:</a:t>
            </a:r>
          </a:p>
          <a:p>
            <a:endParaRPr lang="en-US" dirty="0"/>
          </a:p>
          <a:p>
            <a:r>
              <a:rPr lang="en-US" dirty="0"/>
              <a:t>Does Prestige lead to the formation of groups?</a:t>
            </a:r>
          </a:p>
          <a:p>
            <a:endParaRPr lang="en-US" dirty="0"/>
          </a:p>
          <a:p>
            <a:r>
              <a:rPr lang="en-US" dirty="0"/>
              <a:t>Does Prestige allow innovations to spread?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39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Parameters</a:t>
            </a:r>
          </a:p>
          <a:p>
            <a:endParaRPr lang="en-US" dirty="0"/>
          </a:p>
          <a:p>
            <a:r>
              <a:rPr lang="en-US" dirty="0"/>
              <a:t>“Agents update beliefs”</a:t>
            </a:r>
          </a:p>
          <a:p>
            <a:r>
              <a:rPr lang="en-US" dirty="0"/>
              <a:t>3 options: </a:t>
            </a:r>
          </a:p>
          <a:p>
            <a:pPr marL="228600" indent="-228600">
              <a:buAutoNum type="arabicParenR"/>
            </a:pPr>
            <a:r>
              <a:rPr lang="en-US" dirty="0"/>
              <a:t>Change belief to a new belief</a:t>
            </a:r>
          </a:p>
          <a:p>
            <a:pPr marL="228600" indent="-228600">
              <a:buAutoNum type="arabicParenR"/>
            </a:pPr>
            <a:r>
              <a:rPr lang="en-US" dirty="0"/>
              <a:t>Keep same belief (can copy yourself)</a:t>
            </a:r>
          </a:p>
          <a:p>
            <a:pPr marL="228600" indent="-228600">
              <a:buAutoNum type="arabicParenR"/>
            </a:pPr>
            <a:r>
              <a:rPr lang="en-US" dirty="0"/>
              <a:t>Innovate with an entirely new belief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Exponents:</a:t>
            </a:r>
          </a:p>
          <a:p>
            <a:endParaRPr lang="en-US" dirty="0"/>
          </a:p>
          <a:p>
            <a:r>
              <a:rPr lang="en-US" dirty="0"/>
              <a:t>^0 = 1, purely probabilistic copying by distance rule</a:t>
            </a:r>
          </a:p>
          <a:p>
            <a:r>
              <a:rPr lang="en-US" dirty="0"/>
              <a:t>^1 = N copies, no extra prestige influence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5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N=400 to demonstrate larger sub-groups;</a:t>
            </a:r>
          </a:p>
          <a:p>
            <a:r>
              <a:rPr lang="en-US" dirty="0"/>
              <a:t>Watch people at the boundaries changing their beliefs</a:t>
            </a:r>
          </a:p>
          <a:p>
            <a:endParaRPr lang="en-US" dirty="0"/>
          </a:p>
          <a:p>
            <a:r>
              <a:rPr lang="en-US" dirty="0"/>
              <a:t>Global is blue</a:t>
            </a:r>
          </a:p>
          <a:p>
            <a:r>
              <a:rPr lang="en-US" dirty="0"/>
              <a:t>Local is orange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Explain that circle size is prestige and</a:t>
            </a:r>
          </a:p>
          <a:p>
            <a:r>
              <a:rPr lang="en-US" dirty="0"/>
              <a:t>Colors are beliefs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look at the ratio of local/global variation across all parameters in a randomly-connected population, we see now where we can expect cultural groups to start to form.  The animation I previously showed you was here (red arrows).  So pretty much under all of these other conditions we can see groups forming as we add in Prestige:  the ratio decreases (not so much in the upper LH corner:  recall that was the first </a:t>
            </a:r>
            <a:r>
              <a:rPr lang="en-US" dirty="0" err="1"/>
              <a:t>anmation</a:t>
            </a:r>
            <a:r>
              <a:rPr lang="en-US" dirty="0"/>
              <a:t> where beliefs were constantly changing).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67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no group variation as innovations are happening to frequently and the world is constantly changing.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47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look at the ratio of local/global variation across all parameters in a randomly-connected population, we see now where we can expect cultural groups to start to form.  The animation I previously showed you was here (red arrows).  So pretty much under all of these other conditions we can see groups forming as we add in Prestige:  the ratio decreases (not so much in the upper LH corner:  recall that was the first </a:t>
            </a:r>
            <a:r>
              <a:rPr lang="en-US" dirty="0" err="1"/>
              <a:t>anmation</a:t>
            </a:r>
            <a:r>
              <a:rPr lang="en-US" dirty="0"/>
              <a:t> where beliefs were constantly changing).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2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look at the ratio of local/global variation across all parameters in a randomly-connected population, we see now where we can expect cultural groups to start to form.  The animation I previously showed you was here (red arrows).  So pretty much under all of these other conditions we can see groups forming as we add in Prestige:  the ratio decreases (not so much in the upper LH corner:  recall that was the first </a:t>
            </a:r>
            <a:r>
              <a:rPr lang="en-US" dirty="0" err="1"/>
              <a:t>anmation</a:t>
            </a:r>
            <a:r>
              <a:rPr lang="en-US" dirty="0"/>
              <a:t> where beliefs were constantly changing). 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prestige is amplified and innovation is present, groups will form and innovations will spread but they will most likely be spread by a prestigious person who innovates, or a prestigious person who adopts someone else’s innovation.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F73DB-D339-FF46-A1E4-7BAC974830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FDA-E5F5-8F44-A460-02EBFE266598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BC63-BBF2-FD44-ABAB-FC43C412349C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AD18-5594-0846-8B22-F8B401DD6ABF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F7E82-FCB5-E64B-90D7-93F3D547A1E6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618B-BFDF-4341-B9B3-25E926CC41D8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2BF8B-E1B9-C34E-BB12-2DDC54BA1F3A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9C4D-F8F1-5348-813D-00CFE29867A7}" type="datetime1">
              <a:rPr lang="en-US" smtClean="0"/>
              <a:t>10/15/18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644D-D92D-4643-B5F7-8D725CF08825}" type="datetime1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4E75-4EB0-8042-A952-7748B0F56598}" type="datetime1">
              <a:rPr lang="en-US" smtClean="0"/>
              <a:t>10/15/18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479E-283A-A24E-9856-CBF6BC72633D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8C90-6B36-BE46-B046-D410D961B02A}" type="datetime1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58FBE-20B6-644F-9DBE-627556F929F6}" type="datetime1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5F59B-F08F-6F47-A5BA-AFD6794BB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09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5004" y="852504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Modelling Cultural Evolutionary Dynamics of Prestige-Biased Copying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0692" y="5326224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Hillary Lenfesty &amp; Thomas Morgan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Cultural Evolution Society Annual Conference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Oct. 24, 2018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Arizona State University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2DA7A-A077-E948-BF9F-2699C856D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92" y="4072909"/>
            <a:ext cx="2692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0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CE8117-D4CD-1B47-9C3C-B851B9C1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8" y="564994"/>
            <a:ext cx="7965225" cy="5973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947B0-600C-ED4A-BDE0-90ABD1B6ADB9}"/>
              </a:ext>
            </a:extLst>
          </p:cNvPr>
          <p:cNvSpPr txBox="1"/>
          <p:nvPr/>
        </p:nvSpPr>
        <p:spPr>
          <a:xfrm rot="5400000">
            <a:off x="7404100" y="2019310"/>
            <a:ext cx="17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Group formation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FE950E-CFB3-6248-908A-EB579F104AA6}"/>
              </a:ext>
            </a:extLst>
          </p:cNvPr>
          <p:cNvCxnSpPr>
            <a:cxnSpLocks/>
          </p:cNvCxnSpPr>
          <p:nvPr/>
        </p:nvCxnSpPr>
        <p:spPr>
          <a:xfrm>
            <a:off x="8283764" y="3083640"/>
            <a:ext cx="0" cy="28472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3D9421A-0C68-4A4B-87A1-D13EEFFB0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02155" y="1295407"/>
            <a:ext cx="1111590" cy="10358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79894531-66DD-B743-8F98-DEFADC0A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10</a:t>
            </a:fld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FD0D31A-4BEC-4D4E-82B1-F4D1478579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58" t="10119" r="24161" b="11378"/>
          <a:stretch/>
        </p:blipFill>
        <p:spPr>
          <a:xfrm>
            <a:off x="2768158" y="3452328"/>
            <a:ext cx="1118717" cy="1035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43DCC-5C40-BE4F-A35D-69F9AD0787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55" t="12771" r="25715" b="11178"/>
          <a:stretch/>
        </p:blipFill>
        <p:spPr>
          <a:xfrm>
            <a:off x="5960415" y="4565294"/>
            <a:ext cx="1084883" cy="102061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95D8B1-857C-484B-A6C8-DD727688D6F3}"/>
              </a:ext>
            </a:extLst>
          </p:cNvPr>
          <p:cNvCxnSpPr>
            <a:cxnSpLocks/>
          </p:cNvCxnSpPr>
          <p:nvPr/>
        </p:nvCxnSpPr>
        <p:spPr>
          <a:xfrm flipV="1">
            <a:off x="5379469" y="1916132"/>
            <a:ext cx="750277" cy="4572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5DFA490-610D-EA49-BADC-623DAE3C84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655" t="12771" r="31638" b="14363"/>
          <a:stretch/>
        </p:blipFill>
        <p:spPr>
          <a:xfrm>
            <a:off x="1641894" y="4516173"/>
            <a:ext cx="1070861" cy="10697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A57DA3-34A2-684F-8703-732920885D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7" t="3533" r="20629" b="2975"/>
          <a:stretch/>
        </p:blipFill>
        <p:spPr>
          <a:xfrm>
            <a:off x="1641894" y="1295407"/>
            <a:ext cx="1070861" cy="11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1888D-8324-9C49-8680-DE24097D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11</a:t>
            </a:fld>
            <a:endParaRPr lang="en-US"/>
          </a:p>
        </p:txBody>
      </p:sp>
      <p:pic>
        <p:nvPicPr>
          <p:cNvPr id="5" name="Bubble_Clip_Innov .1 Prest 4">
            <a:hlinkClick r:id="" action="ppaction://media"/>
            <a:extLst>
              <a:ext uri="{FF2B5EF4-FFF2-40B4-BE49-F238E27FC236}">
                <a16:creationId xmlns:a16="http://schemas.microsoft.com/office/drawing/2014/main" id="{76340E94-AAF9-FC49-9724-41F68DF5A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866" y="1720311"/>
            <a:ext cx="6854484" cy="5140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614234-0BF9-854D-9389-96254CFAFDD4}"/>
              </a:ext>
            </a:extLst>
          </p:cNvPr>
          <p:cNvSpPr/>
          <p:nvPr/>
        </p:nvSpPr>
        <p:spPr>
          <a:xfrm>
            <a:off x="4321967" y="242983"/>
            <a:ext cx="47062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Strong Prestige with Frequent 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 Rate = .1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Prestige = 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i="1" baseline="-25000" dirty="0">
                <a:latin typeface="Arial" charset="0"/>
                <a:ea typeface="Arial" charset="0"/>
                <a:cs typeface="Arial" charset="0"/>
              </a:rPr>
              <a:t>copied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Agents = 200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7BFEE-19F4-3545-8F0F-2E5D2DD5E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65" y="215362"/>
            <a:ext cx="3664918" cy="27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6BDD65-E25D-6040-86DE-9B3B3F1E3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74" y="381458"/>
            <a:ext cx="8290879" cy="6110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FD974C-F307-CF45-8734-4BA796E642E6}"/>
              </a:ext>
            </a:extLst>
          </p:cNvPr>
          <p:cNvSpPr txBox="1"/>
          <p:nvPr/>
        </p:nvSpPr>
        <p:spPr>
          <a:xfrm>
            <a:off x="8054273" y="570791"/>
            <a:ext cx="86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Max Inequality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379AA-52B0-3D45-9D25-C128758FD7CE}"/>
              </a:ext>
            </a:extLst>
          </p:cNvPr>
          <p:cNvSpPr txBox="1"/>
          <p:nvPr/>
        </p:nvSpPr>
        <p:spPr>
          <a:xfrm>
            <a:off x="8187623" y="5624375"/>
            <a:ext cx="68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Perfect Equality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C799311-6FFF-4748-8785-F560AFF6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82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063FE-B565-854B-9FBA-4323653D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5831-897E-C346-8E5E-8AE2EFFD2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Does prestige lead to the formation of groups?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  <a:sym typeface="Wingdings" pitchFamily="2" charset="2"/>
              </a:rPr>
              <a:t>	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Yes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Does prestige allow innovations to spread?</a:t>
            </a:r>
          </a:p>
          <a:p>
            <a:pPr marL="914400" lvl="2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  <a:sym typeface="Wingdings" pitchFamily="2" charset="2"/>
              </a:rPr>
              <a:t>	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Yes, but it depends on who is innovating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Do: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Add memory decay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67D45-4DBA-0D4A-B0E1-9E46FC7D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7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83D5-415C-5840-80A0-E43DCC9A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4493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42259-F9B3-8D42-A02D-C2E0D807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14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3131D7-E9AE-384D-9AA9-743F502AC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32" t="40692" r="8361" b="25482"/>
          <a:stretch/>
        </p:blipFill>
        <p:spPr>
          <a:xfrm>
            <a:off x="3813858" y="3078866"/>
            <a:ext cx="1516284" cy="13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954F1-8F7A-E747-8050-54F4602B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ACF9EFF-7362-284E-9F1A-5C9D639A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15" y="2644214"/>
            <a:ext cx="4031390" cy="31770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6BF17D-4AC0-914A-B0ED-0BAA8CEB5FD0}"/>
              </a:ext>
            </a:extLst>
          </p:cNvPr>
          <p:cNvSpPr/>
          <p:nvPr/>
        </p:nvSpPr>
        <p:spPr>
          <a:xfrm>
            <a:off x="4561417" y="2644214"/>
            <a:ext cx="4572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Deferential agreement</a:t>
            </a:r>
          </a:p>
          <a:p>
            <a:pPr algn="ctr"/>
            <a:endParaRPr lang="en-US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Preferential, automatic,           </a:t>
            </a:r>
          </a:p>
          <a:p>
            <a:pPr algn="ctr"/>
            <a:r>
              <a:rPr lang="en-US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unconscious copying/imitation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by lower status</a:t>
            </a:r>
          </a:p>
          <a:p>
            <a:pPr algn="ctr"/>
            <a:endParaRPr lang="en-US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Less expansive body displays                      </a:t>
            </a:r>
          </a:p>
          <a:p>
            <a:pPr algn="ctr"/>
            <a:endParaRPr lang="en-US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Cooperative, generous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Henrich, J., &amp; Gil-White, F. J. (2001)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Henrich (2015)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54EB2-E4E6-A34E-BAFA-C3763FC53BC0}"/>
              </a:ext>
            </a:extLst>
          </p:cNvPr>
          <p:cNvSpPr/>
          <p:nvPr/>
        </p:nvSpPr>
        <p:spPr>
          <a:xfrm>
            <a:off x="2167466" y="1578955"/>
            <a:ext cx="5847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i="1" dirty="0">
                <a:solidFill>
                  <a:srgbClr val="EA3EE6"/>
                </a:solidFill>
                <a:latin typeface="Arial" charset="0"/>
                <a:ea typeface="Arial" charset="0"/>
                <a:cs typeface="Arial" charset="0"/>
              </a:rPr>
              <a:t>Prestige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-biased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transmission: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BEF79D-3964-ED4C-8413-D84C12BAE4EF}"/>
              </a:ext>
            </a:extLst>
          </p:cNvPr>
          <p:cNvSpPr/>
          <p:nvPr/>
        </p:nvSpPr>
        <p:spPr>
          <a:xfrm>
            <a:off x="2167466" y="851314"/>
            <a:ext cx="5224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Who do people decide to copy?</a:t>
            </a:r>
          </a:p>
        </p:txBody>
      </p:sp>
    </p:spTree>
    <p:extLst>
      <p:ext uri="{BB962C8B-B14F-4D97-AF65-F5344CB8AC3E}">
        <p14:creationId xmlns:p14="http://schemas.microsoft.com/office/powerpoint/2010/main" val="8106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Modeling Prestige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557037"/>
            <a:ext cx="72991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Does prestige lead to the formation of groups?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Does prestige allow innovations to spread?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13BFB-FA25-574D-9D42-F7E1A280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BBECC-B74B-FF44-BA8A-9BD8C4AC9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631" y="3603385"/>
            <a:ext cx="2993802" cy="29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Modeling Prestige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5450" y="1690689"/>
            <a:ext cx="8207106" cy="4880592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Agents arranged randomly on a torus (“donut” world) and do not move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Initialized with unique beliefs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“Prestige”: </a:t>
            </a:r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i="1" baseline="-25000" dirty="0" err="1">
                <a:latin typeface="Arial" charset="0"/>
                <a:ea typeface="Arial" charset="0"/>
                <a:cs typeface="Arial" charset="0"/>
              </a:rPr>
              <a:t>copied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by others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 Agents begin with equal prestige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Agents update beliefs based on probabilistic copying rule (influence decays overs distance): </a:t>
            </a:r>
          </a:p>
          <a:p>
            <a:pPr marL="0" indent="0">
              <a:buNone/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		prestige = </a:t>
            </a:r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i="1" baseline="-25000" dirty="0" err="1">
                <a:latin typeface="Arial" charset="0"/>
                <a:ea typeface="Arial" charset="0"/>
                <a:cs typeface="Arial" charset="0"/>
              </a:rPr>
              <a:t>copied</a:t>
            </a:r>
            <a:r>
              <a:rPr lang="en-US" i="1" baseline="30000" dirty="0" err="1">
                <a:latin typeface="Arial" charset="0"/>
                <a:ea typeface="Arial" charset="0"/>
                <a:cs typeface="Arial" charset="0"/>
              </a:rPr>
              <a:t>exponent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		probability </a:t>
            </a:r>
            <a:r>
              <a:rPr lang="en-US" dirty="0"/>
              <a:t>∝ 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prestige x e</a:t>
            </a:r>
            <a:r>
              <a:rPr lang="en-US" i="1" baseline="30000" dirty="0">
                <a:latin typeface="Arial" charset="0"/>
                <a:ea typeface="Arial" charset="0"/>
                <a:cs typeface="Arial" charset="0"/>
              </a:rPr>
              <a:t>-3d</a:t>
            </a:r>
          </a:p>
          <a:p>
            <a:r>
              <a:rPr lang="en-US" sz="2600" dirty="0">
                <a:latin typeface="Arial" charset="0"/>
                <a:ea typeface="Arial" charset="0"/>
                <a:cs typeface="Arial" charset="0"/>
              </a:rPr>
              <a:t>Innovation rates vary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CE995-3179-FA48-978D-0ADFEEB5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EC0510-EB0D-0A4D-989E-28E682B7E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0" t="1783" r="7010" b="4793"/>
          <a:stretch/>
        </p:blipFill>
        <p:spPr>
          <a:xfrm>
            <a:off x="5787341" y="2245489"/>
            <a:ext cx="3009417" cy="129636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7440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33D2B2-CF9F-4146-9B65-C2FC360BF851}"/>
              </a:ext>
            </a:extLst>
          </p:cNvPr>
          <p:cNvSpPr txBox="1"/>
          <p:nvPr/>
        </p:nvSpPr>
        <p:spPr>
          <a:xfrm>
            <a:off x="4277942" y="413929"/>
            <a:ext cx="3647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“Random” population structure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 Rate = .001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Prestige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i="1" baseline="-25000" dirty="0">
                <a:latin typeface="Arial" charset="0"/>
                <a:ea typeface="Arial" charset="0"/>
                <a:cs typeface="Arial" charset="0"/>
              </a:rPr>
              <a:t>copied</a:t>
            </a:r>
            <a:r>
              <a:rPr lang="en-US" i="1" baseline="30000" dirty="0">
                <a:latin typeface="Arial" charset="0"/>
                <a:ea typeface="Arial" charset="0"/>
                <a:cs typeface="Arial" charset="0"/>
              </a:rPr>
              <a:t>1</a:t>
            </a:r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Agents = 400</a:t>
            </a:r>
          </a:p>
        </p:txBody>
      </p:sp>
      <p:pic>
        <p:nvPicPr>
          <p:cNvPr id="5" name="Random_Clip_Innov 001 Prest1">
            <a:hlinkClick r:id="" action="ppaction://media"/>
            <a:extLst>
              <a:ext uri="{FF2B5EF4-FFF2-40B4-BE49-F238E27FC236}">
                <a16:creationId xmlns:a16="http://schemas.microsoft.com/office/drawing/2014/main" id="{AA91E4DF-7F1A-2F40-AB04-6A947A338C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495" t="10994" r="8494" b="3814"/>
          <a:stretch/>
        </p:blipFill>
        <p:spPr>
          <a:xfrm>
            <a:off x="2293160" y="1825839"/>
            <a:ext cx="6695267" cy="50321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36AB0-27E8-0A43-A793-33A5A153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B4B0A-2106-6341-9972-47F8FC10B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03" y="63250"/>
            <a:ext cx="3092871" cy="231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CE8117-D4CD-1B47-9C3C-B851B9C1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4" y="555668"/>
            <a:ext cx="7965225" cy="5973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947B0-600C-ED4A-BDE0-90ABD1B6ADB9}"/>
              </a:ext>
            </a:extLst>
          </p:cNvPr>
          <p:cNvSpPr txBox="1"/>
          <p:nvPr/>
        </p:nvSpPr>
        <p:spPr>
          <a:xfrm rot="5400000">
            <a:off x="7404100" y="2019310"/>
            <a:ext cx="17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Group formation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FE950E-CFB3-6248-908A-EB579F104AA6}"/>
              </a:ext>
            </a:extLst>
          </p:cNvPr>
          <p:cNvCxnSpPr>
            <a:cxnSpLocks/>
          </p:cNvCxnSpPr>
          <p:nvPr/>
        </p:nvCxnSpPr>
        <p:spPr>
          <a:xfrm>
            <a:off x="8283764" y="3083640"/>
            <a:ext cx="0" cy="28472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79894531-66DD-B743-8F98-DEFADC0A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6</a:t>
            </a:fld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FD0D31A-4BEC-4D4E-82B1-F4D147857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58" t="10119" r="24161" b="11378"/>
          <a:stretch/>
        </p:blipFill>
        <p:spPr>
          <a:xfrm>
            <a:off x="2768158" y="3452328"/>
            <a:ext cx="1118717" cy="103569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B7CBAC-03FE-3848-945E-A8FAA0940BAA}"/>
              </a:ext>
            </a:extLst>
          </p:cNvPr>
          <p:cNvCxnSpPr>
            <a:cxnSpLocks/>
          </p:cNvCxnSpPr>
          <p:nvPr/>
        </p:nvCxnSpPr>
        <p:spPr>
          <a:xfrm flipV="1">
            <a:off x="1211253" y="2203976"/>
            <a:ext cx="750277" cy="4572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88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A4CF65-7656-AF47-AD15-763E2735C3E4}"/>
              </a:ext>
            </a:extLst>
          </p:cNvPr>
          <p:cNvSpPr txBox="1"/>
          <p:nvPr/>
        </p:nvSpPr>
        <p:spPr>
          <a:xfrm>
            <a:off x="4673183" y="293427"/>
            <a:ext cx="3569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 Without Prestige: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Innovation = .1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Prestige = 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i="1" baseline="-25000" dirty="0">
                <a:latin typeface="Arial" charset="0"/>
                <a:ea typeface="Arial" charset="0"/>
                <a:cs typeface="Arial" charset="0"/>
              </a:rPr>
              <a:t>copied</a:t>
            </a:r>
            <a:r>
              <a:rPr lang="en-US" i="1" baseline="30000" dirty="0">
                <a:latin typeface="Arial" charset="0"/>
                <a:ea typeface="Arial" charset="0"/>
                <a:cs typeface="Arial" charset="0"/>
              </a:rPr>
              <a:t>0</a:t>
            </a:r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Agents = 400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C1400-570B-8C4F-939D-A1877278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7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E78986-9F7A-0545-94CD-9D6AE3E56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11" y="293427"/>
            <a:ext cx="3431679" cy="2573759"/>
          </a:xfrm>
          <a:prstGeom prst="rect">
            <a:avLst/>
          </a:prstGeom>
        </p:spPr>
      </p:pic>
      <p:pic>
        <p:nvPicPr>
          <p:cNvPr id="20" name="Random_Clip Innov .1 Prest 0">
            <a:hlinkClick r:id="" action="ppaction://media"/>
            <a:extLst>
              <a:ext uri="{FF2B5EF4-FFF2-40B4-BE49-F238E27FC236}">
                <a16:creationId xmlns:a16="http://schemas.microsoft.com/office/drawing/2014/main" id="{44E303E8-94FD-D242-92C0-D25764393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146" t="10836" r="9248" b="2684"/>
          <a:stretch/>
        </p:blipFill>
        <p:spPr>
          <a:xfrm>
            <a:off x="2278251" y="1737635"/>
            <a:ext cx="6578062" cy="49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9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CE8117-D4CD-1B47-9C3C-B851B9C1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4" y="555668"/>
            <a:ext cx="7965225" cy="5973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947B0-600C-ED4A-BDE0-90ABD1B6ADB9}"/>
              </a:ext>
            </a:extLst>
          </p:cNvPr>
          <p:cNvSpPr txBox="1"/>
          <p:nvPr/>
        </p:nvSpPr>
        <p:spPr>
          <a:xfrm rot="5400000">
            <a:off x="7404100" y="2019310"/>
            <a:ext cx="17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Group formation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FE950E-CFB3-6248-908A-EB579F104AA6}"/>
              </a:ext>
            </a:extLst>
          </p:cNvPr>
          <p:cNvCxnSpPr>
            <a:cxnSpLocks/>
          </p:cNvCxnSpPr>
          <p:nvPr/>
        </p:nvCxnSpPr>
        <p:spPr>
          <a:xfrm>
            <a:off x="8283764" y="3083640"/>
            <a:ext cx="0" cy="28472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79894531-66DD-B743-8F98-DEFADC0A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8</a:t>
            </a:fld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FD0D31A-4BEC-4D4E-82B1-F4D147857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57" t="10119" r="28664" b="11379"/>
          <a:stretch/>
        </p:blipFill>
        <p:spPr>
          <a:xfrm>
            <a:off x="2768158" y="3450674"/>
            <a:ext cx="1061224" cy="10565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247B0E-4512-2446-B5CB-49FC66B4A75B}"/>
              </a:ext>
            </a:extLst>
          </p:cNvPr>
          <p:cNvCxnSpPr>
            <a:cxnSpLocks/>
          </p:cNvCxnSpPr>
          <p:nvPr/>
        </p:nvCxnSpPr>
        <p:spPr>
          <a:xfrm flipV="1">
            <a:off x="1812151" y="5289437"/>
            <a:ext cx="375138" cy="24142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89D88B-1748-DA4D-A960-4A6F53733E85}"/>
              </a:ext>
            </a:extLst>
          </p:cNvPr>
          <p:cNvCxnSpPr>
            <a:cxnSpLocks/>
          </p:cNvCxnSpPr>
          <p:nvPr/>
        </p:nvCxnSpPr>
        <p:spPr>
          <a:xfrm flipV="1">
            <a:off x="6082812" y="5213185"/>
            <a:ext cx="375138" cy="24142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8579116-CE74-E548-B103-2EDC73999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27" t="3533" r="20629" b="2975"/>
          <a:stretch/>
        </p:blipFill>
        <p:spPr>
          <a:xfrm>
            <a:off x="1690247" y="1241778"/>
            <a:ext cx="1077911" cy="11321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A9B1BF-620F-AD4B-A9C6-1E61660F2F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55" t="12771" r="31638" b="14363"/>
          <a:stretch/>
        </p:blipFill>
        <p:spPr>
          <a:xfrm>
            <a:off x="1690247" y="4507270"/>
            <a:ext cx="1077912" cy="10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BFC5C-994B-EC49-9A24-3E1F06C6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5F59B-F08F-6F47-A5BA-AFD6794BB62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1687-6256-5C40-B84F-8903D6F3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5" y="215362"/>
            <a:ext cx="3664918" cy="2748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94C6FA-07F3-B54A-ACB3-A94BE475C9F7}"/>
              </a:ext>
            </a:extLst>
          </p:cNvPr>
          <p:cNvSpPr/>
          <p:nvPr/>
        </p:nvSpPr>
        <p:spPr>
          <a:xfrm>
            <a:off x="4347275" y="38937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Strong Prestige-bias without Innovation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Innovation Rate = 0	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Prestige = 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i="1" baseline="-25000" dirty="0">
                <a:latin typeface="Arial" charset="0"/>
                <a:ea typeface="Arial" charset="0"/>
                <a:cs typeface="Arial" charset="0"/>
              </a:rPr>
              <a:t>copied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Agents = 200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F91CA-2209-784A-B746-67DE99B89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4" t="4862" r="9953" b="-2956"/>
          <a:stretch/>
        </p:blipFill>
        <p:spPr>
          <a:xfrm>
            <a:off x="3093156" y="1906514"/>
            <a:ext cx="5826119" cy="50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92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26421</TotalTime>
  <Words>981</Words>
  <Application>Microsoft Macintosh PowerPoint</Application>
  <PresentationFormat>On-screen Show (4:3)</PresentationFormat>
  <Paragraphs>178</Paragraphs>
  <Slides>14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Modelling Cultural Evolutionary Dynamics of Prestige-Biased Copying</vt:lpstr>
      <vt:lpstr>PowerPoint Presentation</vt:lpstr>
      <vt:lpstr>Modeling Prestige</vt:lpstr>
      <vt:lpstr>Modeling Prestige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Hillary Lenfesty</dc:creator>
  <cp:lastModifiedBy>Hillary Lenfesty</cp:lastModifiedBy>
  <cp:revision>119</cp:revision>
  <dcterms:created xsi:type="dcterms:W3CDTF">2018-04-18T20:03:59Z</dcterms:created>
  <dcterms:modified xsi:type="dcterms:W3CDTF">2018-10-24T03:46:21Z</dcterms:modified>
</cp:coreProperties>
</file>